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3" r:id="rId3"/>
    <p:sldId id="264" r:id="rId4"/>
    <p:sldId id="266" r:id="rId5"/>
    <p:sldId id="267" r:id="rId6"/>
    <p:sldId id="268" r:id="rId7"/>
    <p:sldId id="298" r:id="rId8"/>
    <p:sldId id="270" r:id="rId9"/>
    <p:sldId id="277" r:id="rId10"/>
    <p:sldId id="275" r:id="rId11"/>
    <p:sldId id="276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9" r:id="rId23"/>
    <p:sldId id="290" r:id="rId24"/>
    <p:sldId id="291" r:id="rId25"/>
    <p:sldId id="292" r:id="rId26"/>
    <p:sldId id="288" r:id="rId27"/>
    <p:sldId id="293" r:id="rId28"/>
    <p:sldId id="294" r:id="rId29"/>
    <p:sldId id="295" r:id="rId30"/>
    <p:sldId id="297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87209" autoAdjust="0"/>
  </p:normalViewPr>
  <p:slideViewPr>
    <p:cSldViewPr>
      <p:cViewPr varScale="1">
        <p:scale>
          <a:sx n="111" d="100"/>
          <a:sy n="111" d="100"/>
        </p:scale>
        <p:origin x="1536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museum.sch16lida.by/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User\Desktop\1636966260_66-bogatyr-club-p-vasilki-fon-69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5" y="642918"/>
            <a:ext cx="7358113" cy="4643470"/>
          </a:xfrm>
          <a:prstGeom prst="rect">
            <a:avLst/>
          </a:prstGeom>
          <a:noFill/>
        </p:spPr>
      </p:pic>
      <p:pic>
        <p:nvPicPr>
          <p:cNvPr id="1026" name="Picture 2" descr="C:\Users\User\Desktop\сказка фон для презентации (3).png"/>
          <p:cNvPicPr>
            <a:picLocks noChangeAspect="1" noChangeArrowheads="1"/>
          </p:cNvPicPr>
          <p:nvPr/>
        </p:nvPicPr>
        <p:blipFill>
          <a:blip r:embed="rId3"/>
          <a:srcRect l="1562" t="2083" r="1538" b="208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150F984-7132-4304-8CAF-75E501B53260}"/>
              </a:ext>
            </a:extLst>
          </p:cNvPr>
          <p:cNvSpPr/>
          <p:nvPr/>
        </p:nvSpPr>
        <p:spPr>
          <a:xfrm>
            <a:off x="1214415" y="642918"/>
            <a:ext cx="7358113" cy="4643470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1034" y="1654360"/>
            <a:ext cx="7164874" cy="2620585"/>
          </a:xfrm>
        </p:spPr>
        <p:txBody>
          <a:bodyPr>
            <a:noAutofit/>
          </a:bodyPr>
          <a:lstStyle/>
          <a:p>
            <a:r>
              <a:rPr lang="be-BY" sz="2800" dirty="0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Мне з табою, мой скарб, на планеце не цесна.</a:t>
            </a:r>
            <a:br>
              <a:rPr lang="ru-RU" sz="2800" dirty="0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e-BY" sz="2800" dirty="0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 з табой – і вялікі,</a:t>
            </a:r>
            <a:br>
              <a:rPr lang="ru-RU" sz="2800" dirty="0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e-BY" sz="2800" dirty="0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І знатны, і дужы.</a:t>
            </a:r>
            <a:br>
              <a:rPr lang="ru-RU" sz="2800" dirty="0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e-BY" sz="2800" dirty="0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 хачу зберагчы цябе, родная спадчына,</a:t>
            </a:r>
            <a:br>
              <a:rPr lang="ru-RU" sz="2800" dirty="0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e-BY" sz="2800" dirty="0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Каб запоўніць табою спусцелыя душы.</a:t>
            </a:r>
            <a:br>
              <a:rPr lang="en-US" sz="2800" dirty="0">
                <a:ln w="0"/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e-BY" sz="2800" dirty="0">
                <a:ln w="0"/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itchFamily="66" charset="0"/>
              </a:rPr>
              <a:t>                                              </a:t>
            </a:r>
            <a:endParaRPr lang="ru-RU" sz="2800" dirty="0">
              <a:ln w="0"/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5122" name="AutoShape 2" descr="Васильковое поле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FF4EDC-D125-4BDA-A75F-BB0665D021D8}"/>
              </a:ext>
            </a:extLst>
          </p:cNvPr>
          <p:cNvSpPr txBox="1"/>
          <p:nvPr/>
        </p:nvSpPr>
        <p:spPr>
          <a:xfrm>
            <a:off x="5701343" y="4013335"/>
            <a:ext cx="2774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2800" dirty="0">
                <a:ln w="0"/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Ніл Гілевіч</a:t>
            </a:r>
            <a:endParaRPr lang="ru-RU" sz="2800" dirty="0">
              <a:solidFill>
                <a:schemeClr val="accent5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1610891546_28-p-chuvashskii-fon-dlya-prezentatsii-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</p:spPr>
      </p:pic>
      <p:pic>
        <p:nvPicPr>
          <p:cNvPr id="3075" name="Picture 3" descr="C:\Users\User\Desktop\Бабін кут (1)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0232" y="1"/>
            <a:ext cx="7143768" cy="55007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1610891546_28-p-chuvashskii-fon-dlya-prezentatsii-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000108"/>
            <a:ext cx="6611244" cy="4709778"/>
          </a:xfrm>
        </p:spPr>
        <p:txBody>
          <a:bodyPr>
            <a:normAutofit fontScale="90000"/>
          </a:bodyPr>
          <a:lstStyle/>
          <a:p>
            <a:pPr algn="just"/>
            <a:r>
              <a:rPr lang="be-BY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</a:t>
            </a:r>
            <a:br>
              <a:rPr lang="be-BY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be-BY" sz="31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 некаторых мясцовасцях яго называюць“печкавы”, бо цэнтральнае месца тут займае печ. Тут гаспадыня хаты займаецца сваімі справамі.</a:t>
            </a:r>
            <a:r>
              <a:rPr lang="be-BY" sz="3100" dirty="0"/>
              <a:t> </a:t>
            </a:r>
            <a:r>
              <a:rPr lang="be-BY" sz="31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Мужчыны нават сваёй сям’і стараліся сюды не заходзіць, а з’яўленне тут чужога мужчыны лічылася абразай. Месца каля печы лічылася “царствам” гаспадыні, тут гатавалі ежу.  </a:t>
            </a:r>
            <a:br>
              <a:rPr lang="ru-RU" sz="3100" dirty="0"/>
            </a:br>
            <a:r>
              <a:rPr lang="be-BY" sz="31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br>
              <a:rPr lang="ru-RU" sz="3100" dirty="0"/>
            </a:br>
            <a:endParaRPr lang="ru-RU" sz="31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207B14B-44BD-45E7-9239-49212237AAF7}"/>
              </a:ext>
            </a:extLst>
          </p:cNvPr>
          <p:cNvSpPr/>
          <p:nvPr/>
        </p:nvSpPr>
        <p:spPr>
          <a:xfrm>
            <a:off x="2339752" y="285729"/>
            <a:ext cx="229248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err="1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Бабін</a:t>
            </a:r>
            <a:r>
              <a:rPr lang="ru-RU" sz="3600" b="1" cap="none" spc="0" dirty="0">
                <a:ln/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кут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37FD46-C83B-445E-A65C-EEFE09C7E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4077" y="4653136"/>
            <a:ext cx="1915641" cy="191564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1610891546_28-p-chuvashskii-fon-dlya-prezentatsii-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071550" y="-1071550"/>
            <a:ext cx="7000900" cy="9144000"/>
          </a:xfrm>
          <a:prstGeom prst="rect">
            <a:avLst/>
          </a:prstGeom>
          <a:noFill/>
        </p:spPr>
      </p:pic>
      <p:pic>
        <p:nvPicPr>
          <p:cNvPr id="3" name="Picture 2" descr="C:\Users\User\Desktop\IMG_20240116_135850.jpg"/>
          <p:cNvPicPr>
            <a:picLocks noChangeAspect="1" noChangeArrowheads="1"/>
          </p:cNvPicPr>
          <p:nvPr/>
        </p:nvPicPr>
        <p:blipFill>
          <a:blip r:embed="rId3" cstate="print"/>
          <a:srcRect b="12500"/>
          <a:stretch>
            <a:fillRect/>
          </a:stretch>
        </p:blipFill>
        <p:spPr bwMode="auto">
          <a:xfrm>
            <a:off x="2357422" y="0"/>
            <a:ext cx="6786578" cy="5429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User\Desktop\1610891546_28-p-chuvashskii-fon-dlya-prezentatsii-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1000108"/>
            <a:ext cx="70723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1479" y="859065"/>
            <a:ext cx="6749372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28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беларусаў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ручнік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— гэта </a:t>
            </a:r>
            <a:r>
              <a:rPr lang="ru-RU" sz="28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нацыянальная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каштоўнасць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8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Ручнікі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суправаджаюць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чалавека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8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працягу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ўсяго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жыцця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звязваючы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яго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8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духоўнай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спадчынай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пакінутай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папярэднімі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пакаленнямі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sz="28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таксама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культурай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8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звычаямі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продкаў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be-BY" sz="28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e-BY" sz="28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 нашым музеі экспазіцыя “Беларускі ручнік” самая багатая: аж 38 экспанатаў налічвае яна</a:t>
            </a:r>
            <a:r>
              <a:rPr lang="be-BY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sz="2400" b="1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400" b="1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400" b="1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150184B-2934-47FB-931B-B36B6284C122}"/>
              </a:ext>
            </a:extLst>
          </p:cNvPr>
          <p:cNvSpPr/>
          <p:nvPr/>
        </p:nvSpPr>
        <p:spPr>
          <a:xfrm>
            <a:off x="2786050" y="27517"/>
            <a:ext cx="37862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err="1">
                <a:solidFill>
                  <a:srgbClr val="002060"/>
                </a:solidFill>
                <a:latin typeface="+mj-lt"/>
              </a:rPr>
              <a:t>Беларускі</a:t>
            </a:r>
            <a:r>
              <a:rPr lang="ru-RU" sz="36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sz="3600" b="1" dirty="0" err="1">
                <a:solidFill>
                  <a:srgbClr val="002060"/>
                </a:solidFill>
                <a:latin typeface="+mj-lt"/>
              </a:rPr>
              <a:t>ручнік</a:t>
            </a:r>
            <a:endParaRPr lang="ru-RU" sz="36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026" name="Picture 2" descr="G:\беларусская хатка\IMG_20190116_130936.jpg"/>
          <p:cNvPicPr>
            <a:picLocks noChangeAspect="1" noChangeArrowheads="1"/>
          </p:cNvPicPr>
          <p:nvPr/>
        </p:nvPicPr>
        <p:blipFill>
          <a:blip r:embed="rId3" cstate="print"/>
          <a:srcRect r="43750" b="59483"/>
          <a:stretch>
            <a:fillRect/>
          </a:stretch>
        </p:blipFill>
        <p:spPr bwMode="auto">
          <a:xfrm>
            <a:off x="0" y="0"/>
            <a:ext cx="2628916" cy="140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User\Desktop\1610891546_28-p-chuvashskii-fon-dlya-prezentatsii-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</p:spPr>
      </p:pic>
      <p:pic>
        <p:nvPicPr>
          <p:cNvPr id="4099" name="Picture 3" descr="C:\Users\User\Desktop\Прасы.gif"/>
          <p:cNvPicPr>
            <a:picLocks noChangeAspect="1" noChangeArrowheads="1"/>
          </p:cNvPicPr>
          <p:nvPr/>
        </p:nvPicPr>
        <p:blipFill>
          <a:blip r:embed="rId3"/>
          <a:srcRect t="5333" r="2941"/>
          <a:stretch>
            <a:fillRect/>
          </a:stretch>
        </p:blipFill>
        <p:spPr bwMode="auto">
          <a:xfrm>
            <a:off x="2000232" y="0"/>
            <a:ext cx="7143768" cy="5143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1610891546_28-p-chuvashskii-fon-dlya-prezentatsii-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000108"/>
            <a:ext cx="6500858" cy="3643338"/>
          </a:xfrm>
        </p:spPr>
        <p:txBody>
          <a:bodyPr>
            <a:normAutofit fontScale="90000"/>
          </a:bodyPr>
          <a:lstStyle/>
          <a:p>
            <a:pPr algn="just"/>
            <a:br>
              <a:rPr lang="be-BY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31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Прас</a:t>
            </a:r>
            <a:r>
              <a:rPr lang="ru-RU" sz="31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 — </a:t>
            </a:r>
            <a:r>
              <a:rPr lang="ru-RU" sz="31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прылада</a:t>
            </a:r>
            <a:r>
              <a:rPr lang="ru-RU" sz="31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31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разгладжвання</a:t>
            </a:r>
            <a:r>
              <a:rPr lang="ru-RU" sz="31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складак</a:t>
            </a:r>
            <a:r>
              <a:rPr lang="ru-RU" sz="31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31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тканіне</a:t>
            </a:r>
            <a:r>
              <a:rPr lang="ru-RU" sz="31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У </a:t>
            </a:r>
            <a:r>
              <a:rPr lang="en-US" sz="31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XVIII—XIX </a:t>
            </a:r>
            <a:r>
              <a:rPr lang="ru-RU" sz="31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стагоддзях</a:t>
            </a:r>
            <a:r>
              <a:rPr lang="ru-RU" sz="31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прасы</a:t>
            </a:r>
            <a:r>
              <a:rPr lang="ru-RU" sz="31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ўяўлялі</a:t>
            </a:r>
            <a:r>
              <a:rPr lang="ru-RU" sz="31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сабой</a:t>
            </a:r>
            <a:r>
              <a:rPr lang="ru-RU" sz="31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металічныя</a:t>
            </a:r>
            <a:r>
              <a:rPr lang="ru-RU" sz="31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збудаванні</a:t>
            </a:r>
            <a:r>
              <a:rPr lang="ru-RU" sz="31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формы, </a:t>
            </a:r>
            <a:r>
              <a:rPr lang="ru-RU" sz="31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блізкай</a:t>
            </a:r>
            <a:r>
              <a:rPr lang="ru-RU" sz="31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да </a:t>
            </a:r>
            <a:r>
              <a:rPr lang="ru-RU" sz="31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сучаснай</a:t>
            </a:r>
            <a:r>
              <a:rPr lang="ru-RU" sz="31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1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Гэта</a:t>
            </a:r>
            <a:r>
              <a:rPr lang="ru-RU" sz="31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былі</a:t>
            </a:r>
            <a:r>
              <a:rPr lang="ru-RU" sz="31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прасы</a:t>
            </a:r>
            <a:r>
              <a:rPr lang="ru-RU" sz="31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1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якія</a:t>
            </a:r>
            <a:r>
              <a:rPr lang="ru-RU" sz="31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напаўняліся</a:t>
            </a:r>
            <a:r>
              <a:rPr lang="ru-RU" sz="31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вуглямі</a:t>
            </a:r>
            <a:r>
              <a:rPr lang="ru-RU" sz="31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31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печы</a:t>
            </a:r>
            <a:r>
              <a:rPr lang="ru-RU" sz="31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31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прас</a:t>
            </a:r>
            <a:r>
              <a:rPr lang="ru-RU" sz="31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31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жарам, </a:t>
            </a:r>
            <a:r>
              <a:rPr lang="ru-RU" sz="31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вугальны</a:t>
            </a:r>
            <a:r>
              <a:rPr lang="ru-RU" sz="31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прас</a:t>
            </a:r>
            <a:r>
              <a:rPr lang="ru-RU" sz="31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ru-RU" sz="31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Трэба</a:t>
            </a:r>
            <a:r>
              <a:rPr lang="ru-RU" sz="31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было </a:t>
            </a:r>
            <a:r>
              <a:rPr lang="ru-RU" sz="31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раз-пораз</a:t>
            </a:r>
            <a:r>
              <a:rPr lang="ru-RU" sz="31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размахваць</a:t>
            </a:r>
            <a:r>
              <a:rPr lang="ru-RU" sz="31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прасам</a:t>
            </a:r>
            <a:r>
              <a:rPr lang="ru-RU" sz="31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1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каб</a:t>
            </a:r>
            <a:r>
              <a:rPr lang="ru-RU" sz="31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вуглі</a:t>
            </a:r>
            <a:r>
              <a:rPr lang="ru-RU" sz="31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разгараліся</a:t>
            </a:r>
            <a:r>
              <a:rPr lang="ru-RU" sz="31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31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грэлі</a:t>
            </a:r>
            <a:r>
              <a:rPr lang="ru-RU" sz="31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корпус </a:t>
            </a:r>
            <a:r>
              <a:rPr lang="ru-RU" sz="31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праса</a:t>
            </a:r>
            <a:r>
              <a:rPr lang="ru-RU" sz="3100" dirty="0">
                <a:solidFill>
                  <a:schemeClr val="accent2">
                    <a:lumMod val="50000"/>
                  </a:schemeClr>
                </a:solidFill>
              </a:rPr>
              <a:t> .</a:t>
            </a:r>
            <a:endParaRPr lang="ru-RU" sz="31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85918" y="285728"/>
            <a:ext cx="44291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e-BY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Калекцыя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e-BY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прасаў </a:t>
            </a:r>
            <a:endParaRPr lang="ru-RU" sz="36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1610891546_28-p-chuvashskii-fon-dlya-prezentatsii-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</p:spPr>
      </p:pic>
      <p:pic>
        <p:nvPicPr>
          <p:cNvPr id="6148" name="Picture 4" descr="C:\Users\User\Desktop\Беларускія музычныя інструменты.gif"/>
          <p:cNvPicPr>
            <a:picLocks noChangeAspect="1" noChangeArrowheads="1"/>
          </p:cNvPicPr>
          <p:nvPr/>
        </p:nvPicPr>
        <p:blipFill>
          <a:blip r:embed="rId3"/>
          <a:srcRect l="7000" r="5000"/>
          <a:stretch>
            <a:fillRect/>
          </a:stretch>
        </p:blipFill>
        <p:spPr bwMode="auto">
          <a:xfrm>
            <a:off x="2357422" y="0"/>
            <a:ext cx="6786578" cy="5429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1610891546_28-p-chuvashskii-fon-dlya-prezentatsii-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928802"/>
            <a:ext cx="6643734" cy="2143140"/>
          </a:xfrm>
        </p:spPr>
        <p:txBody>
          <a:bodyPr>
            <a:normAutofit/>
          </a:bodyPr>
          <a:lstStyle/>
          <a:p>
            <a:pPr algn="just"/>
            <a:br>
              <a:rPr lang="be-BY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8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Беларусы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8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заўзятыя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аматары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музыкі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без </a:t>
            </a:r>
            <a:r>
              <a:rPr lang="ru-RU" sz="28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яе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28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абыходзіцца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ніводнае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свята </a:t>
            </a:r>
            <a:r>
              <a:rPr lang="ru-RU" sz="28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ні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адно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гулянне</a:t>
            </a:r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596" y="571480"/>
            <a:ext cx="64294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e-BY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Беларускія  музычныя інструменты </a:t>
            </a:r>
            <a:endParaRPr lang="ru-RU" sz="36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DFAD23-50E3-47D2-A4CE-DBDA7F080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2280" y="4725144"/>
            <a:ext cx="1903006" cy="190300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1610891546_28-p-chuvashskii-fon-dlya-prezentatsii-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928674" y="-1357326"/>
            <a:ext cx="7286652" cy="9144000"/>
          </a:xfrm>
          <a:prstGeom prst="rect">
            <a:avLst/>
          </a:prstGeom>
          <a:noFill/>
        </p:spPr>
      </p:pic>
      <p:pic>
        <p:nvPicPr>
          <p:cNvPr id="2050" name="Picture 2" descr="C:\Users\User\Desktop\IMG_20240109_125959.jpg"/>
          <p:cNvPicPr>
            <a:picLocks noChangeAspect="1" noChangeArrowheads="1"/>
          </p:cNvPicPr>
          <p:nvPr/>
        </p:nvPicPr>
        <p:blipFill>
          <a:blip r:embed="rId3" cstate="print"/>
          <a:srcRect l="6944" t="13541" b="4166"/>
          <a:stretch>
            <a:fillRect/>
          </a:stretch>
        </p:blipFill>
        <p:spPr bwMode="auto">
          <a:xfrm>
            <a:off x="1928794" y="-428652"/>
            <a:ext cx="7215206" cy="57864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1610891546_28-p-chuvashskii-fon-dlya-prezentatsii-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357298"/>
            <a:ext cx="6858048" cy="3929089"/>
          </a:xfrm>
        </p:spPr>
        <p:txBody>
          <a:bodyPr>
            <a:noAutofit/>
          </a:bodyPr>
          <a:lstStyle/>
          <a:p>
            <a:br>
              <a:rPr lang="ru-RU" sz="2000" i="1" dirty="0">
                <a:solidFill>
                  <a:schemeClr val="accent2">
                    <a:lumMod val="50000"/>
                  </a:schemeClr>
                </a:solidFill>
              </a:rPr>
            </a:br>
            <a:endParaRPr lang="ru-RU" sz="2000" i="1" dirty="0">
              <a:solidFill>
                <a:schemeClr val="accent2">
                  <a:lumMod val="50000"/>
                </a:schemeClr>
              </a:solidFill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4283" y="1285860"/>
            <a:ext cx="6858048" cy="3429024"/>
          </a:xfrm>
        </p:spPr>
        <p:txBody>
          <a:bodyPr>
            <a:normAutofit fontScale="47500" lnSpcReduction="20000"/>
          </a:bodyPr>
          <a:lstStyle/>
          <a:p>
            <a:pPr algn="just">
              <a:lnSpc>
                <a:spcPct val="120000"/>
              </a:lnSpc>
            </a:pPr>
            <a:r>
              <a:rPr lang="en-US" sz="5100" b="1" i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      </a:t>
            </a:r>
            <a:r>
              <a:rPr lang="ru-RU" sz="5100" b="1" i="1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Ткацтва</a:t>
            </a:r>
            <a:r>
              <a:rPr lang="ru-RU" sz="5100" b="1" i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 было </a:t>
            </a:r>
            <a:r>
              <a:rPr lang="ru-RU" sz="5100" b="1" i="1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галоўным</a:t>
            </a:r>
            <a:r>
              <a:rPr lang="ru-RU" sz="5100" b="1" i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  </a:t>
            </a:r>
            <a:r>
              <a:rPr lang="ru-RU" sz="5100" b="1" i="1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працоўным</a:t>
            </a:r>
            <a:r>
              <a:rPr lang="ru-RU" sz="5100" b="1" i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5100" b="1" i="1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заняткам</a:t>
            </a:r>
            <a:r>
              <a:rPr lang="ru-RU" sz="5100" b="1" i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 для </a:t>
            </a:r>
            <a:r>
              <a:rPr lang="ru-RU" sz="5100" b="1" i="1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жанчын</a:t>
            </a:r>
            <a:r>
              <a:rPr lang="ru-RU" sz="5100" b="1" i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. У кожным доме </a:t>
            </a:r>
            <a:r>
              <a:rPr lang="ru-RU" sz="5100" b="1" i="1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былі</a:t>
            </a:r>
            <a:r>
              <a:rPr lang="ru-RU" sz="5100" b="1" i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5100" b="1" i="1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кросны</a:t>
            </a:r>
            <a:r>
              <a:rPr lang="ru-RU" sz="5100" b="1" i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. З </a:t>
            </a:r>
            <a:r>
              <a:rPr lang="ru-RU" sz="5100" b="1" i="1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дзяцінства</a:t>
            </a:r>
            <a:r>
              <a:rPr lang="ru-RU" sz="5100" b="1" i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5100" b="1" i="1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дзяўчат</a:t>
            </a:r>
            <a:r>
              <a:rPr lang="ru-RU" sz="5100" b="1" i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  </a:t>
            </a:r>
            <a:r>
              <a:rPr lang="ru-RU" sz="5100" b="1" i="1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вучылі</a:t>
            </a:r>
            <a:r>
              <a:rPr lang="ru-RU" sz="5100" b="1" i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  </a:t>
            </a:r>
            <a:r>
              <a:rPr lang="ru-RU" sz="5100" b="1" i="1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ткаць</a:t>
            </a:r>
            <a:r>
              <a:rPr lang="ru-RU" sz="5100" b="1" i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. </a:t>
            </a:r>
            <a:r>
              <a:rPr lang="ru-RU" sz="5100" b="1" i="1" dirty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У </a:t>
            </a:r>
            <a:r>
              <a:rPr lang="ru-RU" sz="5100" b="1" i="1" dirty="0" err="1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ткацтве</a:t>
            </a:r>
            <a:r>
              <a:rPr lang="ru-RU" sz="5100" b="1" i="1" dirty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ru-RU" sz="5100" b="1" i="1" dirty="0" err="1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знайшла</a:t>
            </a:r>
            <a:r>
              <a:rPr lang="ru-RU" sz="5100" b="1" i="1" dirty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 сваё </a:t>
            </a:r>
            <a:r>
              <a:rPr lang="ru-RU" sz="5100" b="1" i="1" dirty="0" err="1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адлюстраванне</a:t>
            </a:r>
            <a:r>
              <a:rPr lang="en-US" sz="5100" b="1" i="1" dirty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ru-RU" sz="5100" b="1" i="1" dirty="0" err="1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векавая</a:t>
            </a:r>
            <a:r>
              <a:rPr lang="en-US" sz="5100" b="1" i="1" dirty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ru-RU" sz="5100" b="1" i="1" dirty="0" err="1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гісторыя</a:t>
            </a:r>
            <a:r>
              <a:rPr lang="ru-RU" sz="5100" b="1" i="1" dirty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ru-RU" sz="5100" b="1" i="1" dirty="0" err="1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беларускага</a:t>
            </a:r>
            <a:r>
              <a:rPr lang="en-US" sz="5100" b="1" i="1" dirty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be-BY" sz="5100" b="1" i="1" dirty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народа, яго майстэрства.</a:t>
            </a:r>
            <a:br>
              <a:rPr lang="ru-RU" sz="5100" b="1" i="1" dirty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</a:br>
            <a:r>
              <a:rPr lang="ru-RU" sz="5100" b="1" i="1" dirty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      На </a:t>
            </a:r>
            <a:r>
              <a:rPr lang="ru-RU" sz="5100" b="1" i="1" dirty="0" err="1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Беларусі</a:t>
            </a:r>
            <a:r>
              <a:rPr lang="ru-RU" sz="5100" b="1" i="1" dirty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ru-RU" sz="5100" b="1" i="1" dirty="0" err="1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ткацтва</a:t>
            </a:r>
            <a:r>
              <a:rPr lang="ru-RU" sz="5100" b="1" i="1" dirty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ru-RU" sz="5100" b="1" i="1" dirty="0" err="1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вядома</a:t>
            </a:r>
            <a:r>
              <a:rPr lang="ru-RU" sz="5100" b="1" i="1" dirty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ru-RU" sz="5100" b="1" i="1" dirty="0" err="1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з</a:t>
            </a:r>
            <a:r>
              <a:rPr lang="ru-RU" sz="5100" b="1" i="1" dirty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ru-RU" sz="5100" b="1" i="1" dirty="0" err="1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глыбокай</a:t>
            </a:r>
            <a:r>
              <a:rPr lang="ru-RU" sz="5100" b="1" i="1" dirty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ru-RU" sz="5100" b="1" i="1" dirty="0" err="1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старажытнасці</a:t>
            </a:r>
            <a:r>
              <a:rPr lang="ru-RU" sz="5100" b="1" i="1" dirty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, </a:t>
            </a:r>
            <a:r>
              <a:rPr lang="ru-RU" sz="5100" b="1" i="1" dirty="0" err="1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пра</a:t>
            </a:r>
            <a:r>
              <a:rPr lang="ru-RU" sz="5100" b="1" i="1" dirty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ru-RU" sz="5100" b="1" i="1" dirty="0" err="1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што</a:t>
            </a:r>
            <a:r>
              <a:rPr lang="ru-RU" sz="5100" b="1" i="1" dirty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ru-RU" sz="5100" b="1" i="1" dirty="0" err="1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свед</a:t>
            </a:r>
            <a:r>
              <a:rPr lang="ru-RU" sz="5100" b="1" i="1" dirty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-</a:t>
            </a:r>
            <a:br>
              <a:rPr lang="ru-RU" sz="5100" b="1" i="1" dirty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</a:br>
            <a:r>
              <a:rPr lang="ru-RU" sz="5100" b="1" i="1" dirty="0" err="1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чаць</a:t>
            </a:r>
            <a:r>
              <a:rPr lang="ru-RU" sz="5100" b="1" i="1" dirty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ru-RU" sz="5100" b="1" i="1" dirty="0" err="1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археалагічныя</a:t>
            </a:r>
            <a:r>
              <a:rPr lang="ru-RU" sz="5100" b="1" i="1" dirty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 </a:t>
            </a:r>
            <a:r>
              <a:rPr lang="ru-RU" sz="5100" b="1" i="1" dirty="0" err="1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знаходкі</a:t>
            </a:r>
            <a:r>
              <a:rPr lang="ru-RU" sz="5100" b="1" i="1" dirty="0">
                <a:solidFill>
                  <a:schemeClr val="accent2">
                    <a:lumMod val="50000"/>
                  </a:schemeClr>
                </a:solidFill>
                <a:latin typeface="+mj-lt"/>
                <a:cs typeface="Times New Roman" pitchFamily="18" charset="0"/>
              </a:rPr>
              <a:t>.</a:t>
            </a:r>
            <a:r>
              <a:rPr lang="ru-RU" sz="5100" b="1" i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 </a:t>
            </a:r>
            <a:endParaRPr lang="ru-RU" sz="5100" b="1" i="1" dirty="0">
              <a:solidFill>
                <a:schemeClr val="accent2">
                  <a:lumMod val="50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5984" y="571480"/>
            <a:ext cx="30718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e-BY" sz="3600" b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Ткацтва</a:t>
            </a:r>
            <a:r>
              <a:rPr lang="ru-RU" sz="3600" b="1" dirty="0">
                <a:solidFill>
                  <a:srgbClr val="002060"/>
                </a:solidFill>
                <a:latin typeface="+mj-lt"/>
              </a:rPr>
              <a:t>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ser\Desktop\1610891546_28-p-chuvashskii-fon-dlya-prezentatsii-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8435" name="Picture 3" descr="C:\Users\User\Desktop\Куток хатняга побыту (1)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46" y="1"/>
            <a:ext cx="6929454" cy="5214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1610891546_28-p-chuvashskii-fon-dlya-prezentatsii-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</p:spPr>
      </p:pic>
      <p:pic>
        <p:nvPicPr>
          <p:cNvPr id="1026" name="Picture 2" descr="C:\Users\User\Desktop\Куток швачкі 1.gif"/>
          <p:cNvPicPr>
            <a:picLocks noChangeAspect="1" noChangeArrowheads="1"/>
          </p:cNvPicPr>
          <p:nvPr/>
        </p:nvPicPr>
        <p:blipFill>
          <a:blip r:embed="rId3"/>
          <a:srcRect l="11864" r="7810"/>
          <a:stretch>
            <a:fillRect/>
          </a:stretch>
        </p:blipFill>
        <p:spPr bwMode="auto">
          <a:xfrm rot="5400000">
            <a:off x="2643186" y="-142888"/>
            <a:ext cx="5357826" cy="56436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1610891546_28-p-chuvashskii-fon-dlya-prezentatsii-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51504" cy="6902624"/>
          </a:xfrm>
          <a:prstGeom prst="rect">
            <a:avLst/>
          </a:prstGeom>
          <a:noFill/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221755"/>
            <a:ext cx="6786610" cy="3589570"/>
          </a:xfrm>
        </p:spPr>
        <p:txBody>
          <a:bodyPr>
            <a:normAutofit/>
          </a:bodyPr>
          <a:lstStyle/>
          <a:p>
            <a:pPr algn="just"/>
            <a:r>
              <a:rPr lang="be-BY" sz="2800" b="1" i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    Доўгімі зімовымі вечарамі, калі ўсе хатнія справы былі зроблены, любілі нашы жанчыны займацца рукадзеллем: вышывалі, пралі, ткалі, а таксама шылі адзенне. У кожнай сям’і для гэтай справы была куплена швейная машынка. Гэтае рамяство для многіх прыносіла яшчэ і дадатковы заробак. </a:t>
            </a:r>
            <a:endParaRPr lang="ru-RU" sz="2800" b="1" i="1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8E088E3-828A-4944-ACB1-64E1E7A59D84}"/>
              </a:ext>
            </a:extLst>
          </p:cNvPr>
          <p:cNvSpPr/>
          <p:nvPr/>
        </p:nvSpPr>
        <p:spPr>
          <a:xfrm>
            <a:off x="2267744" y="287712"/>
            <a:ext cx="31927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+mj-lt"/>
              </a:rPr>
              <a:t>Куток  </a:t>
            </a:r>
            <a:r>
              <a:rPr lang="ru-RU" sz="3600" b="1" dirty="0" err="1">
                <a:solidFill>
                  <a:srgbClr val="002060"/>
                </a:solidFill>
                <a:latin typeface="+mj-lt"/>
              </a:rPr>
              <a:t>швачкі</a:t>
            </a:r>
            <a:endParaRPr lang="ru-RU" sz="3600" b="1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1610891546_28-p-chuvashskii-fon-dlya-prezentatsii-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</p:spPr>
      </p:pic>
      <p:pic>
        <p:nvPicPr>
          <p:cNvPr id="6" name="Рисунок 5" descr="C:\Users\User\Desktop\Новая папка (3)\IMG_20190116_131129.jpg"/>
          <p:cNvPicPr/>
          <p:nvPr/>
        </p:nvPicPr>
        <p:blipFill>
          <a:blip r:embed="rId3" cstate="print"/>
          <a:srcRect l="13469" t="23593" b="7792"/>
          <a:stretch>
            <a:fillRect/>
          </a:stretch>
        </p:blipFill>
        <p:spPr bwMode="auto">
          <a:xfrm>
            <a:off x="2143108" y="0"/>
            <a:ext cx="7000891" cy="535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1610891546_28-p-chuvashskii-fon-dlya-prezentatsii-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357167"/>
            <a:ext cx="6357982" cy="785817"/>
          </a:xfrm>
        </p:spPr>
        <p:txBody>
          <a:bodyPr>
            <a:normAutofit/>
          </a:bodyPr>
          <a:lstStyle/>
          <a:p>
            <a:r>
              <a:rPr lang="be-BY" sz="3600" b="1" dirty="0">
                <a:solidFill>
                  <a:srgbClr val="002060"/>
                </a:solidFill>
              </a:rPr>
              <a:t>Рэтракуток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1643050"/>
            <a:ext cx="6786610" cy="3500462"/>
          </a:xfrm>
        </p:spPr>
        <p:txBody>
          <a:bodyPr>
            <a:normAutofit/>
          </a:bodyPr>
          <a:lstStyle/>
          <a:p>
            <a:pPr algn="just"/>
            <a:r>
              <a:rPr lang="be-BY" sz="28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      </a:t>
            </a:r>
            <a:r>
              <a:rPr lang="be-BY" sz="2800" b="1" i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Рэтракуток нашага музея раскажа наведвальнікам не толькі пра час, калі ў модзе былі радыёлы і транзістары, але і пра далёкія саракавыя гады, калі моладзь наладжвала танцы і гулі пад гучанне патэфона.</a:t>
            </a:r>
            <a:endParaRPr lang="ru-RU" sz="2800" b="1" i="1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1610891546_28-p-chuvashskii-fon-dlya-prezentatsii-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</p:spPr>
      </p:pic>
      <p:pic>
        <p:nvPicPr>
          <p:cNvPr id="3075" name="Picture 3" descr="C:\Users\User\Desktop\144___12\IMG_3390.JPG"/>
          <p:cNvPicPr>
            <a:picLocks noChangeAspect="1" noChangeArrowheads="1"/>
          </p:cNvPicPr>
          <p:nvPr/>
        </p:nvPicPr>
        <p:blipFill>
          <a:blip r:embed="rId3" cstate="print"/>
          <a:srcRect r="31037"/>
          <a:stretch>
            <a:fillRect/>
          </a:stretch>
        </p:blipFill>
        <p:spPr bwMode="auto">
          <a:xfrm rot="5400000">
            <a:off x="3071798" y="-785814"/>
            <a:ext cx="5286388" cy="68580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1610891546_28-p-chuvashskii-fon-dlya-prezentatsii-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57167"/>
            <a:ext cx="6315092" cy="1143007"/>
          </a:xfrm>
        </p:spPr>
        <p:txBody>
          <a:bodyPr>
            <a:normAutofit/>
          </a:bodyPr>
          <a:lstStyle/>
          <a:p>
            <a:r>
              <a:rPr lang="be-BY" sz="3600" b="1" dirty="0">
                <a:solidFill>
                  <a:srgbClr val="002060"/>
                </a:solidFill>
              </a:rPr>
              <a:t>Беларускі ліхтар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1500174"/>
            <a:ext cx="6858048" cy="3571900"/>
          </a:xfrm>
        </p:spPr>
        <p:txBody>
          <a:bodyPr>
            <a:normAutofit/>
          </a:bodyPr>
          <a:lstStyle/>
          <a:p>
            <a:pPr algn="just"/>
            <a:r>
              <a:rPr lang="be-BY" sz="2800" b="1" i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    Ліхтар – асвятляльны прыбор з крыніцай святла за шклом. Гэта  прадмет, без якога не абыходзілася ніводная сялянская сям’я: ці скаціну ноччу ў хляве паглядзець, ці ў камору выйсці, ці ў доўгую дарогу накіравацца – усюды бралі з сабой ліхтар.   </a:t>
            </a:r>
            <a:endParaRPr lang="ru-RU" sz="2800" b="1" i="1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1610891546_28-p-chuvashskii-fon-dlya-prezentatsii-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892939" y="-1393061"/>
            <a:ext cx="7143776" cy="9358346"/>
          </a:xfrm>
          <a:prstGeom prst="rect">
            <a:avLst/>
          </a:prstGeom>
          <a:noFill/>
        </p:spPr>
      </p:pic>
      <p:pic>
        <p:nvPicPr>
          <p:cNvPr id="2051" name="Picture 3" descr="C:\Users\User\Desktop\родитли в музее\IMG_23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-214338"/>
            <a:ext cx="3506162" cy="2821497"/>
          </a:xfrm>
          <a:prstGeom prst="rect">
            <a:avLst/>
          </a:prstGeom>
          <a:noFill/>
        </p:spPr>
      </p:pic>
      <p:pic>
        <p:nvPicPr>
          <p:cNvPr id="2055" name="Picture 7" descr="C:\Users\User\Desktop\родитли в музее\IMG_23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-214338"/>
            <a:ext cx="3779912" cy="2834934"/>
          </a:xfrm>
          <a:prstGeom prst="rect">
            <a:avLst/>
          </a:prstGeom>
          <a:noFill/>
        </p:spPr>
      </p:pic>
      <p:pic>
        <p:nvPicPr>
          <p:cNvPr id="2056" name="Picture 8" descr="C:\Users\User\Desktop\пограничники\IMG_2300.JPG"/>
          <p:cNvPicPr>
            <a:picLocks noChangeAspect="1" noChangeArrowheads="1"/>
          </p:cNvPicPr>
          <p:nvPr/>
        </p:nvPicPr>
        <p:blipFill>
          <a:blip r:embed="rId5" cstate="print"/>
          <a:srcRect l="4252" b="781"/>
          <a:stretch>
            <a:fillRect/>
          </a:stretch>
        </p:blipFill>
        <p:spPr bwMode="auto">
          <a:xfrm>
            <a:off x="3799214" y="2643182"/>
            <a:ext cx="3227530" cy="2574210"/>
          </a:xfrm>
          <a:prstGeom prst="rect">
            <a:avLst/>
          </a:prstGeom>
          <a:noFill/>
        </p:spPr>
      </p:pic>
      <p:pic>
        <p:nvPicPr>
          <p:cNvPr id="1026" name="Picture 2" descr="C:\Users\User\Desktop\Новая папка (2)\IMG_20220804_16324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6842299" y="2897481"/>
            <a:ext cx="2556000" cy="2047402"/>
          </a:xfrm>
          <a:prstGeom prst="rect">
            <a:avLst/>
          </a:prstGeom>
          <a:noFill/>
        </p:spPr>
      </p:pic>
      <p:pic>
        <p:nvPicPr>
          <p:cNvPr id="1027" name="Picture 3" descr="C:\Users\User\Desktop\беларусская хатка\IMG_1161.JPG"/>
          <p:cNvPicPr>
            <a:picLocks noChangeAspect="1" noChangeArrowheads="1"/>
          </p:cNvPicPr>
          <p:nvPr/>
        </p:nvPicPr>
        <p:blipFill>
          <a:blip r:embed="rId7" cstate="print"/>
          <a:srcRect r="28822"/>
          <a:stretch>
            <a:fillRect/>
          </a:stretch>
        </p:blipFill>
        <p:spPr bwMode="auto">
          <a:xfrm>
            <a:off x="1785918" y="2643182"/>
            <a:ext cx="1928826" cy="2556000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D5560B-B040-4779-B3FF-F36E01E27E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8136" y="4723823"/>
            <a:ext cx="1719584" cy="1941291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1610891546_28-p-chuvashskii-fon-dlya-prezentatsii-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85729"/>
            <a:ext cx="6243654" cy="1500197"/>
          </a:xfrm>
        </p:spPr>
        <p:txBody>
          <a:bodyPr>
            <a:normAutofit/>
          </a:bodyPr>
          <a:lstStyle/>
          <a:p>
            <a:r>
              <a:rPr lang="be-BY" sz="3600" b="1" dirty="0">
                <a:solidFill>
                  <a:srgbClr val="002060"/>
                </a:solidFill>
              </a:rPr>
              <a:t>Асветніцкая дзейнасць музея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1571612"/>
            <a:ext cx="6786610" cy="3643338"/>
          </a:xfrm>
        </p:spPr>
        <p:txBody>
          <a:bodyPr>
            <a:normAutofit lnSpcReduction="10000"/>
          </a:bodyPr>
          <a:lstStyle/>
          <a:p>
            <a:pPr algn="just"/>
            <a:r>
              <a:rPr lang="be-BY" sz="2800" b="1" i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      Музей з’яўляецца своеасаблівым цэнтрам народнай культуры, які знаходзіцца ў мікрараёне Слабада, што ў нашым горадзе. Акрамя пастаянных наведвальнікаў, якімі з’яўляюцца вучні школы, зачастую тут можна ўбачыць бацькоў ці проста лідчан. А зусім нядаўна вайскоўцы наведаліся ў “Беларускую хатку”.</a:t>
            </a:r>
            <a:endParaRPr lang="ru-RU" sz="2800" b="1" i="1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FF2676-A47E-44BC-BB3F-C529E8FF1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5174" y="4869160"/>
            <a:ext cx="1760737" cy="1760737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User\Desktop\1610891546_28-p-chuvashskii-fon-dlya-prezentatsii-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</p:spPr>
      </p:pic>
      <p:pic>
        <p:nvPicPr>
          <p:cNvPr id="2050" name="Picture 2" descr="C:\Users\User\Desktop\136___12\IMG_24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0"/>
            <a:ext cx="3507302" cy="2665526"/>
          </a:xfrm>
          <a:prstGeom prst="rect">
            <a:avLst/>
          </a:prstGeom>
          <a:noFill/>
        </p:spPr>
      </p:pic>
      <p:pic>
        <p:nvPicPr>
          <p:cNvPr id="2051" name="Picture 3" descr="C:\Users\User\Desktop\IMG-3601ccef3cff4581c1a37803c50b16f4-V.jpg"/>
          <p:cNvPicPr>
            <a:picLocks noChangeAspect="1" noChangeArrowheads="1"/>
          </p:cNvPicPr>
          <p:nvPr/>
        </p:nvPicPr>
        <p:blipFill rotWithShape="1">
          <a:blip r:embed="rId4"/>
          <a:srcRect b="7718"/>
          <a:stretch/>
        </p:blipFill>
        <p:spPr bwMode="auto">
          <a:xfrm>
            <a:off x="5510502" y="-1"/>
            <a:ext cx="3577415" cy="2665527"/>
          </a:xfrm>
          <a:prstGeom prst="rect">
            <a:avLst/>
          </a:prstGeom>
          <a:noFill/>
        </p:spPr>
      </p:pic>
      <p:pic>
        <p:nvPicPr>
          <p:cNvPr id="2052" name="Picture 4" descr="C:\Users\User\Desktop\Новая папка (2)\IMG_20220928_134944.jpg"/>
          <p:cNvPicPr>
            <a:picLocks noChangeAspect="1" noChangeArrowheads="1"/>
          </p:cNvPicPr>
          <p:nvPr/>
        </p:nvPicPr>
        <p:blipFill>
          <a:blip r:embed="rId5" cstate="print"/>
          <a:srcRect t="20253" b="3987"/>
          <a:stretch>
            <a:fillRect/>
          </a:stretch>
        </p:blipFill>
        <p:spPr bwMode="auto">
          <a:xfrm>
            <a:off x="1928793" y="2714618"/>
            <a:ext cx="3507303" cy="2653367"/>
          </a:xfrm>
          <a:prstGeom prst="rect">
            <a:avLst/>
          </a:prstGeom>
          <a:noFill/>
        </p:spPr>
      </p:pic>
      <p:pic>
        <p:nvPicPr>
          <p:cNvPr id="2053" name="Picture 5" descr="C:\Users\User\Desktop\121___10\IMG_12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10503" y="2714617"/>
            <a:ext cx="3577415" cy="2653367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759BE6-2448-4D37-8F12-126F766783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298" y="4822483"/>
            <a:ext cx="1727223" cy="1816783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1610891546_28-p-chuvashskii-fon-dlya-prezentatsii-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100" name="Picture 4" descr="C:\Users\User\Desktop\121___10\IMG_1186.JPG"/>
          <p:cNvPicPr>
            <a:picLocks noChangeAspect="1" noChangeArrowheads="1"/>
          </p:cNvPicPr>
          <p:nvPr/>
        </p:nvPicPr>
        <p:blipFill>
          <a:blip r:embed="rId3" cstate="print"/>
          <a:srcRect l="21094" r="20312" b="16666"/>
          <a:stretch>
            <a:fillRect/>
          </a:stretch>
        </p:blipFill>
        <p:spPr bwMode="auto">
          <a:xfrm>
            <a:off x="0" y="0"/>
            <a:ext cx="2934702" cy="2880000"/>
          </a:xfrm>
          <a:prstGeom prst="rect">
            <a:avLst/>
          </a:prstGeom>
          <a:noFill/>
        </p:spPr>
      </p:pic>
      <p:pic>
        <p:nvPicPr>
          <p:cNvPr id="4101" name="Picture 5" descr="C:\Users\User\Desktop\121___10\IMG_1173.JPG"/>
          <p:cNvPicPr>
            <a:picLocks noChangeAspect="1" noChangeArrowheads="1"/>
          </p:cNvPicPr>
          <p:nvPr/>
        </p:nvPicPr>
        <p:blipFill>
          <a:blip r:embed="rId4" cstate="print"/>
          <a:srcRect l="21875" t="7291" r="31250" b="9375"/>
          <a:stretch>
            <a:fillRect/>
          </a:stretch>
        </p:blipFill>
        <p:spPr bwMode="auto">
          <a:xfrm>
            <a:off x="4429124" y="0"/>
            <a:ext cx="2658343" cy="2880000"/>
          </a:xfrm>
          <a:prstGeom prst="rect">
            <a:avLst/>
          </a:prstGeom>
          <a:noFill/>
        </p:spPr>
      </p:pic>
      <p:pic>
        <p:nvPicPr>
          <p:cNvPr id="4102" name="Picture 6" descr="C:\Users\User\Desktop\Новая папка (3)\Изображение 68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57356" y="2285992"/>
            <a:ext cx="3643306" cy="3240000"/>
          </a:xfrm>
          <a:prstGeom prst="rect">
            <a:avLst/>
          </a:prstGeom>
          <a:noFill/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7139710-F6F2-45D2-8465-422844ED96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849" y="5013176"/>
            <a:ext cx="1497681" cy="149768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C10301-E80E-43B8-AD35-0DF4EC4B83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6296" y="1628800"/>
            <a:ext cx="1596595" cy="166176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5784" y="15875"/>
            <a:ext cx="9429784" cy="684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785927"/>
            <a:ext cx="7500957" cy="3143272"/>
          </a:xfrm>
        </p:spPr>
        <p:txBody>
          <a:bodyPr>
            <a:normAutofit fontScale="90000"/>
          </a:bodyPr>
          <a:lstStyle/>
          <a:p>
            <a:pPr algn="ctr"/>
            <a:br>
              <a:rPr lang="be-BY" sz="2400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ШКОЛЬНЫ</a:t>
            </a:r>
            <a:br>
              <a:rPr lang="be-BY" sz="2400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be-BY" sz="2400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ЭТНАГАФІЧНЫ  МУЗЕЙ </a:t>
            </a:r>
            <a:br>
              <a:rPr lang="be-BY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be-BY" sz="2400" b="0" i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be-BY" sz="4400" i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  <a:t>БЕЛАРУСКАЯ     ХАТКА</a:t>
            </a:r>
            <a:br>
              <a:rPr lang="be-BY" i="1" dirty="0">
                <a:solidFill>
                  <a:schemeClr val="accent2">
                    <a:lumMod val="50000"/>
                  </a:schemeClr>
                </a:solidFill>
                <a:latin typeface="Monotype Corsiva" pitchFamily="66" charset="0"/>
                <a:cs typeface="Times New Roman" pitchFamily="18" charset="0"/>
              </a:rPr>
            </a:br>
            <a:br>
              <a:rPr lang="be-BY" b="0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be-BY" sz="2400" b="0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0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-180528" y="365116"/>
            <a:ext cx="7215238" cy="1071570"/>
          </a:xfrm>
        </p:spPr>
        <p:txBody>
          <a:bodyPr>
            <a:normAutofit/>
          </a:bodyPr>
          <a:lstStyle/>
          <a:p>
            <a:pPr algn="ctr"/>
            <a:r>
              <a:rPr lang="be-BY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Дзяржаўная ўстанова адукацыі</a:t>
            </a:r>
          </a:p>
          <a:p>
            <a:pPr algn="ctr"/>
            <a:r>
              <a:rPr lang="be-BY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Сярэдняя школа №16 г.Ліды імя П.М.Машэрава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сказка фон для презентации (3).png"/>
          <p:cNvPicPr>
            <a:picLocks noChangeAspect="1" noChangeArrowheads="1"/>
          </p:cNvPicPr>
          <p:nvPr/>
        </p:nvPicPr>
        <p:blipFill>
          <a:blip r:embed="rId2"/>
          <a:srcRect l="1538" t="1953" r="2255" b="13899"/>
          <a:stretch>
            <a:fillRect/>
          </a:stretch>
        </p:blipFill>
        <p:spPr bwMode="auto">
          <a:xfrm rot="10800000">
            <a:off x="-1" y="-54000"/>
            <a:ext cx="9144009" cy="6912000"/>
          </a:xfrm>
          <a:prstGeom prst="rect">
            <a:avLst/>
          </a:prstGeom>
          <a:noFill/>
        </p:spPr>
      </p:pic>
      <p:sp>
        <p:nvSpPr>
          <p:cNvPr id="5122" name="AutoShape 2" descr="Васильковое поле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4" name="Picture 4" descr="C:\Users\User\Desktop\1636966260_66-bogatyr-club-p-vasilki-fon-69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571480"/>
            <a:ext cx="7715304" cy="5786478"/>
          </a:xfrm>
          <a:prstGeom prst="rect">
            <a:avLst/>
          </a:prstGeom>
          <a:noFill/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6298000-4C79-43DC-B81E-C618F74531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4509120"/>
            <a:ext cx="1603623" cy="160362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ser\Desktop\1610891546_28-p-chuvashskii-fon-dlya-prezentatsii-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072290"/>
          </a:xfrm>
          <a:prstGeom prst="rect">
            <a:avLst/>
          </a:prstGeom>
          <a:noFill/>
        </p:spPr>
      </p:pic>
      <p:pic>
        <p:nvPicPr>
          <p:cNvPr id="1026" name="Picture 2" descr="C:\Users\User\Desktop\IMG-c45d00885147065102b8bd53b6201699-V.jpg"/>
          <p:cNvPicPr>
            <a:picLocks noChangeAspect="1" noChangeArrowheads="1"/>
          </p:cNvPicPr>
          <p:nvPr/>
        </p:nvPicPr>
        <p:blipFill rotWithShape="1">
          <a:blip r:embed="rId3"/>
          <a:srcRect b="13875"/>
          <a:stretch/>
        </p:blipFill>
        <p:spPr bwMode="auto">
          <a:xfrm>
            <a:off x="1973692" y="332656"/>
            <a:ext cx="7062804" cy="47251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C:\Users\User\Desktop\1610891546_28-p-chuvashskii-fon-dlya-prezentatsii-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6386530" cy="1285859"/>
          </a:xfrm>
        </p:spPr>
        <p:txBody>
          <a:bodyPr>
            <a:normAutofit/>
          </a:bodyPr>
          <a:lstStyle/>
          <a:p>
            <a:r>
              <a:rPr lang="be-BY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Наш адрас :</a:t>
            </a:r>
            <a:endParaRPr lang="ru-RU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1142984"/>
            <a:ext cx="7072362" cy="4000528"/>
          </a:xfrm>
        </p:spPr>
        <p:txBody>
          <a:bodyPr>
            <a:normAutofit fontScale="92500" lnSpcReduction="10000"/>
          </a:bodyPr>
          <a:lstStyle/>
          <a:p>
            <a:r>
              <a:rPr lang="be-BY" sz="40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Гродзенская вобласць</a:t>
            </a:r>
          </a:p>
          <a:p>
            <a:r>
              <a:rPr lang="be-BY" sz="40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Ліда</a:t>
            </a:r>
          </a:p>
          <a:p>
            <a:r>
              <a:rPr lang="be-BY" sz="40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Вул. Машэрава, 15</a:t>
            </a:r>
          </a:p>
          <a:p>
            <a:r>
              <a:rPr lang="be-BY" sz="40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Тэлефон: </a:t>
            </a:r>
            <a:r>
              <a:rPr lang="ru-RU" sz="4000" dirty="0">
                <a:solidFill>
                  <a:schemeClr val="accent2">
                    <a:lumMod val="50000"/>
                  </a:schemeClr>
                </a:solidFill>
              </a:rPr>
              <a:t>+375 15 461-13-28</a:t>
            </a:r>
            <a:endParaRPr lang="be-BY" sz="4000" b="1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be-BY" sz="40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Сайт </a:t>
            </a:r>
            <a:r>
              <a:rPr lang="be-BY" sz="4000" b="1" dirty="0"/>
              <a:t>   </a:t>
            </a:r>
            <a:endParaRPr lang="ru-RU" sz="4000" u="sng" dirty="0">
              <a:solidFill>
                <a:srgbClr val="002060"/>
              </a:solidFill>
            </a:endParaRPr>
          </a:p>
          <a:p>
            <a:r>
              <a:rPr lang="en-US" sz="4000" u="sng" dirty="0">
                <a:solidFill>
                  <a:srgbClr val="002060"/>
                </a:solidFill>
                <a:hlinkClick r:id="rId3"/>
              </a:rPr>
              <a:t>https://museum.sch16lida.by</a:t>
            </a:r>
            <a:endParaRPr lang="ru-RU" sz="4000" u="sng" dirty="0">
              <a:solidFill>
                <a:srgbClr val="002060"/>
              </a:solidFill>
            </a:endParaRPr>
          </a:p>
          <a:p>
            <a:endParaRPr lang="ru-RU" sz="4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User\Desktop\1610891546_28-p-chuvashskii-fon-dlya-prezentatsii-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3108" y="214290"/>
            <a:ext cx="6643734" cy="1357321"/>
          </a:xfrm>
        </p:spPr>
        <p:txBody>
          <a:bodyPr>
            <a:normAutofit fontScale="90000"/>
          </a:bodyPr>
          <a:lstStyle/>
          <a:p>
            <a:br>
              <a:rPr lang="be-BY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be-BY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Этнаграфічны  музей –</a:t>
            </a:r>
            <a:br>
              <a:rPr lang="be-BY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захавальнік народнай памяці</a:t>
            </a:r>
            <a:br>
              <a:rPr lang="be-BY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be-BY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5984" y="1643050"/>
            <a:ext cx="6643734" cy="3500462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be-BY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Нашы далёкія продкі ведалі тое, што цяпер паспяхова даказвае навука:</a:t>
            </a:r>
          </a:p>
          <a:p>
            <a:pPr algn="just"/>
            <a:r>
              <a:rPr lang="be-BY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энергія папярэдніх пакаленняў не знікае – яна жывіць род і ўвесь народ, дазваляе выстаяць у самыя цяжкія часіны. Але дабратворны ўплыў гэтай энергіі адчувае не кожны, а толькі той, хто захаваў з продкамі “канал сувязі” – памяць.</a:t>
            </a:r>
            <a:endParaRPr lang="ru-RU" b="1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1610891546_28-p-chuvashskii-fon-dlya-prezentatsii-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4290"/>
            <a:ext cx="6243654" cy="857256"/>
          </a:xfrm>
        </p:spPr>
        <p:txBody>
          <a:bodyPr>
            <a:normAutofit fontScale="90000"/>
          </a:bodyPr>
          <a:lstStyle/>
          <a:p>
            <a:r>
              <a:rPr lang="be-BY" sz="3600" b="1" dirty="0">
                <a:solidFill>
                  <a:srgbClr val="002060"/>
                </a:solidFill>
              </a:rPr>
              <a:t>Час адкрыцця музея</a:t>
            </a:r>
            <a:br>
              <a:rPr lang="be-BY" sz="3600" b="1" dirty="0">
                <a:solidFill>
                  <a:srgbClr val="002060"/>
                </a:solidFill>
              </a:rPr>
            </a:br>
            <a:r>
              <a:rPr lang="be-BY" sz="2800" b="1" i="1" dirty="0">
                <a:solidFill>
                  <a:schemeClr val="accent2">
                    <a:lumMod val="50000"/>
                  </a:schemeClr>
                </a:solidFill>
              </a:rPr>
              <a:t>28 снежня 2009 года</a:t>
            </a: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1142984"/>
            <a:ext cx="6715172" cy="4143404"/>
          </a:xfrm>
        </p:spPr>
        <p:txBody>
          <a:bodyPr>
            <a:normAutofit lnSpcReduction="10000"/>
          </a:bodyPr>
          <a:lstStyle/>
          <a:p>
            <a:r>
              <a:rPr lang="be-BY" sz="2800" b="1" dirty="0">
                <a:solidFill>
                  <a:srgbClr val="002060"/>
                </a:solidFill>
                <a:latin typeface="+mj-lt"/>
              </a:rPr>
              <a:t>Асноўныя раздзелы экспазіцыі музея</a:t>
            </a:r>
          </a:p>
          <a:p>
            <a:r>
              <a:rPr lang="be-BY" sz="2800" b="1" i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“Куток хатняга побыту”,</a:t>
            </a:r>
            <a:r>
              <a:rPr lang="be-BY" sz="2800" b="1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be-BY" sz="2800" b="1" i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“Бабін кут”, “Ткацтва”, “Калекцыя прасаў”,</a:t>
            </a:r>
          </a:p>
          <a:p>
            <a:r>
              <a:rPr lang="be-BY" sz="2800" b="1" i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“Беларускія музычныя інструменты”,</a:t>
            </a:r>
          </a:p>
          <a:p>
            <a:r>
              <a:rPr lang="be-BY" sz="2800" b="1" i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“Калекцыя ліхтароў”, “Рэтракуток”, </a:t>
            </a:r>
          </a:p>
          <a:p>
            <a:r>
              <a:rPr lang="be-BY" sz="2800" b="1" i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“Кераміка”, “Ільноапрацоўка”,</a:t>
            </a:r>
          </a:p>
          <a:p>
            <a:r>
              <a:rPr lang="be-BY" sz="2800" b="1" i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“Куток швачкі”, “Беларускі ручнік”,</a:t>
            </a:r>
          </a:p>
          <a:p>
            <a:r>
              <a:rPr lang="be-BY" sz="2800" b="1" i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Фотаэкспазіцыя “Генацыд беларускага народа”</a:t>
            </a:r>
          </a:p>
          <a:p>
            <a:endParaRPr lang="be-BY" sz="2800" b="1" i="1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endParaRPr lang="be-BY" sz="2800" b="1" i="1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endParaRPr lang="be-BY" sz="2800" b="1" i="1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endParaRPr lang="be-BY" sz="2800" b="1" i="1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endParaRPr lang="ru-RU" sz="2800" b="1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User\Desktop\1610891546_28-p-chuvashskii-fon-dlya-prezentatsii-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</p:spPr>
      </p:pic>
      <p:pic>
        <p:nvPicPr>
          <p:cNvPr id="1026" name="Picture 2" descr="C:\Users\User\Desktop\беларусская хатка\IMG_20190116_1315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788399" y="-6477000"/>
            <a:ext cx="2913231" cy="2160000"/>
          </a:xfrm>
          <a:prstGeom prst="rect">
            <a:avLst/>
          </a:prstGeom>
          <a:noFill/>
        </p:spPr>
      </p:pic>
      <p:pic>
        <p:nvPicPr>
          <p:cNvPr id="1027" name="Picture 3" descr="C:\Users\User\Desktop\беларусская хатка\IMG_20190116_1315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788399" y="-6477000"/>
            <a:ext cx="2913231" cy="2160000"/>
          </a:xfrm>
          <a:prstGeom prst="rect">
            <a:avLst/>
          </a:prstGeom>
          <a:noFill/>
        </p:spPr>
      </p:pic>
      <p:pic>
        <p:nvPicPr>
          <p:cNvPr id="2050" name="Picture 2" descr="C:\Users\User\Desktop\IMG_20220131_0914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7356" y="0"/>
            <a:ext cx="7286644" cy="55007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User\Desktop\1610891546_28-p-chuvashskii-fon-dlya-prezentatsii-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24744"/>
            <a:ext cx="6892818" cy="3643338"/>
          </a:xfrm>
        </p:spPr>
        <p:txBody>
          <a:bodyPr>
            <a:normAutofit fontScale="90000"/>
          </a:bodyPr>
          <a:lstStyle/>
          <a:p>
            <a:pPr algn="just"/>
            <a:br>
              <a:rPr lang="be-BY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be-BY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lang="be-BY" sz="31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Тут простыя рэчы, якія нагадваюць нам пра мірнае жыццё нашых продкаў: як жылі  дзяды і прадзеды, у што верылі, што рабілі, каб хата была прыгожай і ўтульнай. Мэблі ў хаце было нямнога:  ложак, лавы ды стол. Стол стаяў ў покуці ці чырвоным куце. Так называлася месца, дзе на сценах вісяць абразы, упрыгожаныя ручнікамі.  </a:t>
            </a:r>
            <a:endParaRPr lang="ru-RU" sz="31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28860" y="142852"/>
            <a:ext cx="50720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e-BY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be-BY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Куток  хатняга  побыту </a:t>
            </a:r>
            <a:endParaRPr lang="ru-RU" sz="3600" dirty="0"/>
          </a:p>
        </p:txBody>
      </p:sp>
      <p:pic>
        <p:nvPicPr>
          <p:cNvPr id="7" name="Рисунок 6" descr="G:\130___02\IMG_193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400906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863FEC1-661E-4D89-ABA3-FBAA04CE7C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264" y="4768082"/>
            <a:ext cx="1835193" cy="183519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Другая 1">
      <a:majorFont>
        <a:latin typeface="Times New Roman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1372</TotalTime>
  <Words>742</Words>
  <Application>Microsoft Office PowerPoint</Application>
  <PresentationFormat>Экран (4:3)</PresentationFormat>
  <Paragraphs>50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5" baseType="lpstr">
      <vt:lpstr>Arial</vt:lpstr>
      <vt:lpstr>Calibri</vt:lpstr>
      <vt:lpstr>Monotype Corsiva</vt:lpstr>
      <vt:lpstr>Times New Roman</vt:lpstr>
      <vt:lpstr>Тема Office</vt:lpstr>
      <vt:lpstr>Мне з табою, мой скарб, на планеце не цесна. Я з табой – і вялікі, І знатны, і дужы. Я хачу зберагчы цябе, родная спадчына, Каб запоўніць табою спусцелыя душы.                                               </vt:lpstr>
      <vt:lpstr>Презентация PowerPoint</vt:lpstr>
      <vt:lpstr> ШКОЛЬНЫ  ЭТНАГАФІЧНЫ  МУЗЕЙ   БЕЛАРУСКАЯ     ХАТКА   </vt:lpstr>
      <vt:lpstr>Презентация PowerPoint</vt:lpstr>
      <vt:lpstr>Наш адрас :</vt:lpstr>
      <vt:lpstr>  Этнаграфічны  музей – захавальнік народнай памяці   </vt:lpstr>
      <vt:lpstr>Час адкрыцця музея 28 снежня 2009 года</vt:lpstr>
      <vt:lpstr>Презентация PowerPoint</vt:lpstr>
      <vt:lpstr>                         Тут простыя рэчы, якія нагадваюць нам пра мірнае жыццё нашых продкаў: як жылі  дзяды і прадзеды, у што верылі, што рабілі, каб хата была прыгожай і ўтульнай. Мэблі ў хаце было нямнога:  ложак, лавы ды стол. Стол стаяў ў покуці ці чырвоным куце. Так называлася месца, дзе на сценах вісяць абразы, упрыгожаныя ручнікамі.  </vt:lpstr>
      <vt:lpstr>Презентация PowerPoint</vt:lpstr>
      <vt:lpstr>                       У некаторых мясцовасцях яго называюць“печкавы”, бо цэнтральнае месца тут займае печ. Тут гаспадыня хаты займаецца сваімі справамі. Мужчыны нават сваёй сям’і стараліся сюды не заходзіць, а з’яўленне тут чужога мужчыны лічылася абразай. Месца каля печы лічылася “царствам” гаспадыні, тут гатавалі ежу.      </vt:lpstr>
      <vt:lpstr>Презентация PowerPoint</vt:lpstr>
      <vt:lpstr>Презентация PowerPoint</vt:lpstr>
      <vt:lpstr>Презентация PowerPoint</vt:lpstr>
      <vt:lpstr>    Прас  — прылада для разгладжвання складак на тканіне. У XVIII—XIX стагоддзях прасы ўяўлялі сабой металічныя збудаванні формы, блізкай да сучаснай. Гэта былі прасы, якія напаўняліся вуглямі з печы (прас з жарам, вугальны прас). Трэба было раз-пораз размахваць прасам, каб вуглі разгараліся і грэлі корпус праса .</vt:lpstr>
      <vt:lpstr>Презентация PowerPoint</vt:lpstr>
      <vt:lpstr>    Беларусы – заўзятыя аматары музыкі, без яе не абыходзіцца ніводнае свята і ні адно гулянне. 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Рэтракуток</vt:lpstr>
      <vt:lpstr>Презентация PowerPoint</vt:lpstr>
      <vt:lpstr>Беларускі ліхтар</vt:lpstr>
      <vt:lpstr>Презентация PowerPoint</vt:lpstr>
      <vt:lpstr>Асветніцкая дзейнасць музея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 13</cp:lastModifiedBy>
  <cp:revision>151</cp:revision>
  <dcterms:created xsi:type="dcterms:W3CDTF">2024-01-01T16:10:54Z</dcterms:created>
  <dcterms:modified xsi:type="dcterms:W3CDTF">2024-01-30T12:17:47Z</dcterms:modified>
</cp:coreProperties>
</file>